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ard milliard" initials="rm" lastIdx="0" clrIdx="0">
    <p:extLst>
      <p:ext uri="{19B8F6BF-5375-455C-9EA6-DF929625EA0E}">
        <p15:presenceInfo xmlns:p15="http://schemas.microsoft.com/office/powerpoint/2012/main" userId="52d9e7de51a1419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57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Roche" userId="eb6cdd3d21ef2d7b" providerId="LiveId" clId="{158A4CA1-811A-415B-986C-D66C81BC42B5}"/>
    <pc:docChg chg="custSel modSld">
      <pc:chgData name="Kevin Roche" userId="eb6cdd3d21ef2d7b" providerId="LiveId" clId="{158A4CA1-811A-415B-986C-D66C81BC42B5}" dt="2021-10-18T18:10:51.009" v="271" actId="20577"/>
      <pc:docMkLst>
        <pc:docMk/>
      </pc:docMkLst>
      <pc:sldChg chg="modSp mod">
        <pc:chgData name="Kevin Roche" userId="eb6cdd3d21ef2d7b" providerId="LiveId" clId="{158A4CA1-811A-415B-986C-D66C81BC42B5}" dt="2021-10-18T18:08:58.684" v="213" actId="207"/>
        <pc:sldMkLst>
          <pc:docMk/>
          <pc:sldMk cId="4066701380" sldId="256"/>
        </pc:sldMkLst>
        <pc:spChg chg="mod">
          <ac:chgData name="Kevin Roche" userId="eb6cdd3d21ef2d7b" providerId="LiveId" clId="{158A4CA1-811A-415B-986C-D66C81BC42B5}" dt="2021-10-18T18:08:58.684" v="213" actId="207"/>
          <ac:spMkLst>
            <pc:docMk/>
            <pc:sldMk cId="4066701380" sldId="256"/>
            <ac:spMk id="2" creationId="{00000000-0000-0000-0000-000000000000}"/>
          </ac:spMkLst>
        </pc:spChg>
      </pc:sldChg>
      <pc:sldChg chg="modSp mod">
        <pc:chgData name="Kevin Roche" userId="eb6cdd3d21ef2d7b" providerId="LiveId" clId="{158A4CA1-811A-415B-986C-D66C81BC42B5}" dt="2021-10-18T18:09:33.717" v="219" actId="20577"/>
        <pc:sldMkLst>
          <pc:docMk/>
          <pc:sldMk cId="2932057109" sldId="258"/>
        </pc:sldMkLst>
        <pc:spChg chg="mod">
          <ac:chgData name="Kevin Roche" userId="eb6cdd3d21ef2d7b" providerId="LiveId" clId="{158A4CA1-811A-415B-986C-D66C81BC42B5}" dt="2021-10-18T18:09:33.717" v="219" actId="20577"/>
          <ac:spMkLst>
            <pc:docMk/>
            <pc:sldMk cId="2932057109" sldId="258"/>
            <ac:spMk id="3" creationId="{00000000-0000-0000-0000-000000000000}"/>
          </ac:spMkLst>
        </pc:spChg>
      </pc:sldChg>
      <pc:sldChg chg="modSp mod">
        <pc:chgData name="Kevin Roche" userId="eb6cdd3d21ef2d7b" providerId="LiveId" clId="{158A4CA1-811A-415B-986C-D66C81BC42B5}" dt="2021-10-18T16:13:18.133" v="210" actId="20577"/>
        <pc:sldMkLst>
          <pc:docMk/>
          <pc:sldMk cId="1419702043" sldId="259"/>
        </pc:sldMkLst>
        <pc:spChg chg="mod">
          <ac:chgData name="Kevin Roche" userId="eb6cdd3d21ef2d7b" providerId="LiveId" clId="{158A4CA1-811A-415B-986C-D66C81BC42B5}" dt="2021-10-18T16:13:18.133" v="210" actId="20577"/>
          <ac:spMkLst>
            <pc:docMk/>
            <pc:sldMk cId="1419702043" sldId="259"/>
            <ac:spMk id="4" creationId="{00000000-0000-0000-0000-000000000000}"/>
          </ac:spMkLst>
        </pc:spChg>
      </pc:sldChg>
      <pc:sldChg chg="modSp mod">
        <pc:chgData name="Kevin Roche" userId="eb6cdd3d21ef2d7b" providerId="LiveId" clId="{158A4CA1-811A-415B-986C-D66C81BC42B5}" dt="2021-10-18T18:09:44.670" v="221" actId="20577"/>
        <pc:sldMkLst>
          <pc:docMk/>
          <pc:sldMk cId="98126549" sldId="261"/>
        </pc:sldMkLst>
        <pc:graphicFrameChg chg="modGraphic">
          <ac:chgData name="Kevin Roche" userId="eb6cdd3d21ef2d7b" providerId="LiveId" clId="{158A4CA1-811A-415B-986C-D66C81BC42B5}" dt="2021-10-18T18:09:44.670" v="221" actId="20577"/>
          <ac:graphicFrameMkLst>
            <pc:docMk/>
            <pc:sldMk cId="98126549" sldId="261"/>
            <ac:graphicFrameMk id="4" creationId="{00000000-0000-0000-0000-000000000000}"/>
          </ac:graphicFrameMkLst>
        </pc:graphicFrameChg>
      </pc:sldChg>
      <pc:sldChg chg="modSp mod">
        <pc:chgData name="Kevin Roche" userId="eb6cdd3d21ef2d7b" providerId="LiveId" clId="{158A4CA1-811A-415B-986C-D66C81BC42B5}" dt="2021-10-18T16:10:23.659" v="55" actId="114"/>
        <pc:sldMkLst>
          <pc:docMk/>
          <pc:sldMk cId="1719763173" sldId="263"/>
        </pc:sldMkLst>
        <pc:spChg chg="mod">
          <ac:chgData name="Kevin Roche" userId="eb6cdd3d21ef2d7b" providerId="LiveId" clId="{158A4CA1-811A-415B-986C-D66C81BC42B5}" dt="2021-10-18T16:10:23.659" v="55" actId="114"/>
          <ac:spMkLst>
            <pc:docMk/>
            <pc:sldMk cId="1719763173" sldId="263"/>
            <ac:spMk id="3" creationId="{00000000-0000-0000-0000-000000000000}"/>
          </ac:spMkLst>
        </pc:spChg>
      </pc:sldChg>
      <pc:sldChg chg="modSp mod">
        <pc:chgData name="Kevin Roche" userId="eb6cdd3d21ef2d7b" providerId="LiveId" clId="{158A4CA1-811A-415B-986C-D66C81BC42B5}" dt="2021-10-18T16:11:53.484" v="198" actId="14100"/>
        <pc:sldMkLst>
          <pc:docMk/>
          <pc:sldMk cId="532436069" sldId="265"/>
        </pc:sldMkLst>
        <pc:spChg chg="mod">
          <ac:chgData name="Kevin Roche" userId="eb6cdd3d21ef2d7b" providerId="LiveId" clId="{158A4CA1-811A-415B-986C-D66C81BC42B5}" dt="2021-10-18T16:10:48.061" v="126" actId="20577"/>
          <ac:spMkLst>
            <pc:docMk/>
            <pc:sldMk cId="532436069" sldId="265"/>
            <ac:spMk id="2" creationId="{00000000-0000-0000-0000-000000000000}"/>
          </ac:spMkLst>
        </pc:spChg>
        <pc:spChg chg="mod">
          <ac:chgData name="Kevin Roche" userId="eb6cdd3d21ef2d7b" providerId="LiveId" clId="{158A4CA1-811A-415B-986C-D66C81BC42B5}" dt="2021-10-18T16:11:53.484" v="198" actId="14100"/>
          <ac:spMkLst>
            <pc:docMk/>
            <pc:sldMk cId="532436069" sldId="265"/>
            <ac:spMk id="6" creationId="{00000000-0000-0000-0000-000000000000}"/>
          </ac:spMkLst>
        </pc:spChg>
      </pc:sldChg>
      <pc:sldChg chg="modSp mod">
        <pc:chgData name="Kevin Roche" userId="eb6cdd3d21ef2d7b" providerId="LiveId" clId="{158A4CA1-811A-415B-986C-D66C81BC42B5}" dt="2021-10-18T18:10:51.009" v="271" actId="20577"/>
        <pc:sldMkLst>
          <pc:docMk/>
          <pc:sldMk cId="3234786279" sldId="267"/>
        </pc:sldMkLst>
        <pc:spChg chg="mod">
          <ac:chgData name="Kevin Roche" userId="eb6cdd3d21ef2d7b" providerId="LiveId" clId="{158A4CA1-811A-415B-986C-D66C81BC42B5}" dt="2021-10-18T18:10:51.009" v="271" actId="20577"/>
          <ac:spMkLst>
            <pc:docMk/>
            <pc:sldMk cId="3234786279" sldId="26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yorkbeachclub.com/wp-content/uploads/2019/01/short-sands-beach-york-main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8080"/>
            <a:ext cx="11811000" cy="6874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2979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5BC3E-802F-4C3F-843B-765F8EEE4BA8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4DDC1-2E68-40FE-96E1-E03B97BED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695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5BC3E-802F-4C3F-843B-765F8EEE4BA8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4DDC1-2E68-40FE-96E1-E03B97BED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226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5BC3E-802F-4C3F-843B-765F8EEE4BA8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4DDC1-2E68-40FE-96E1-E03B97BED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61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5BC3E-802F-4C3F-843B-765F8EEE4BA8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4DDC1-2E68-40FE-96E1-E03B97BED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22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5BC3E-802F-4C3F-843B-765F8EEE4BA8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4DDC1-2E68-40FE-96E1-E03B97BED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314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5BC3E-802F-4C3F-843B-765F8EEE4BA8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4DDC1-2E68-40FE-96E1-E03B97BED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018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5BC3E-802F-4C3F-843B-765F8EEE4BA8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4DDC1-2E68-40FE-96E1-E03B97BED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89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5BC3E-802F-4C3F-843B-765F8EEE4BA8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4DDC1-2E68-40FE-96E1-E03B97BED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3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5BC3E-802F-4C3F-843B-765F8EEE4BA8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4DDC1-2E68-40FE-96E1-E03B97BED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290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5BC3E-802F-4C3F-843B-765F8EEE4BA8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4DDC1-2E68-40FE-96E1-E03B97BED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956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5BC3E-802F-4C3F-843B-765F8EEE4BA8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4DDC1-2E68-40FE-96E1-E03B97BED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32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758696" y="168676"/>
            <a:ext cx="9144000" cy="2112885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York County American Relief Funds Dredge Justification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578096" y="5350133"/>
            <a:ext cx="3505200" cy="1655762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b="1" dirty="0">
                <a:solidFill>
                  <a:schemeClr val="bg1"/>
                </a:solidFill>
              </a:rPr>
              <a:t>October 20, 2021</a:t>
            </a:r>
          </a:p>
        </p:txBody>
      </p:sp>
    </p:spTree>
    <p:extLst>
      <p:ext uri="{BB962C8B-B14F-4D97-AF65-F5344CB8AC3E}">
        <p14:creationId xmlns:p14="http://schemas.microsoft.com/office/powerpoint/2010/main" val="4066701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US" b="1" dirty="0"/>
              <a:t>Ellicott Quote (</a:t>
            </a:r>
            <a:r>
              <a:rPr lang="en-US" b="1" dirty="0" err="1"/>
              <a:t>pg</a:t>
            </a:r>
            <a:r>
              <a:rPr lang="en-US" b="1" dirty="0"/>
              <a:t> 2 of 2)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5FC77B2-4EAA-4EE8-B047-9664038897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4694282"/>
              </p:ext>
            </p:extLst>
          </p:nvPr>
        </p:nvGraphicFramePr>
        <p:xfrm>
          <a:off x="1003177" y="1447060"/>
          <a:ext cx="7562929" cy="53174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6041">
                  <a:extLst>
                    <a:ext uri="{9D8B030D-6E8A-4147-A177-3AD203B41FA5}">
                      <a16:colId xmlns:a16="http://schemas.microsoft.com/office/drawing/2014/main" val="3753665483"/>
                    </a:ext>
                  </a:extLst>
                </a:gridCol>
                <a:gridCol w="1028559">
                  <a:extLst>
                    <a:ext uri="{9D8B030D-6E8A-4147-A177-3AD203B41FA5}">
                      <a16:colId xmlns:a16="http://schemas.microsoft.com/office/drawing/2014/main" val="1122075731"/>
                    </a:ext>
                  </a:extLst>
                </a:gridCol>
                <a:gridCol w="4341121">
                  <a:extLst>
                    <a:ext uri="{9D8B030D-6E8A-4147-A177-3AD203B41FA5}">
                      <a16:colId xmlns:a16="http://schemas.microsoft.com/office/drawing/2014/main" val="3048779746"/>
                    </a:ext>
                  </a:extLst>
                </a:gridCol>
                <a:gridCol w="1467208">
                  <a:extLst>
                    <a:ext uri="{9D8B030D-6E8A-4147-A177-3AD203B41FA5}">
                      <a16:colId xmlns:a16="http://schemas.microsoft.com/office/drawing/2014/main" val="2906145239"/>
                    </a:ext>
                  </a:extLst>
                </a:gridCol>
              </a:tblGrid>
              <a:tr h="155521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143858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Zinc Anode Installation for Pontoons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$1,833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17247621"/>
                  </a:ext>
                </a:extLst>
              </a:tr>
              <a:tr h="167527">
                <a:tc>
                  <a:txBody>
                    <a:bodyPr/>
                    <a:lstStyle/>
                    <a:p>
                      <a:pPr algn="ctr" fontAlgn="ctr"/>
                      <a:endParaRPr lang="en-US" sz="900" b="1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144072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Crane, Stern Jib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$5,667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50317204"/>
                  </a:ext>
                </a:extLst>
              </a:tr>
              <a:tr h="167527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143723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Crane, Pump Handling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$11,667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09785230"/>
                  </a:ext>
                </a:extLst>
              </a:tr>
              <a:tr h="167527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109289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500 lb. Danforth anchors and one set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$4,417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76221758"/>
                  </a:ext>
                </a:extLst>
              </a:tr>
              <a:tr h="167527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 of wire ropes including clips and thimbles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12394353"/>
                  </a:ext>
                </a:extLst>
              </a:tr>
              <a:tr h="167527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148753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Air conditioner/heater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$9,492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46105994"/>
                  </a:ext>
                </a:extLst>
              </a:tr>
              <a:tr h="167527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76352087"/>
                  </a:ext>
                </a:extLst>
              </a:tr>
              <a:tr h="167527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154648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Signal, Navigational Mast Installed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$11,655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48557372"/>
                  </a:ext>
                </a:extLst>
              </a:tr>
              <a:tr h="167527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Dredge Positioning System includes Dredgepack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$37,329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72345135"/>
                  </a:ext>
                </a:extLst>
              </a:tr>
              <a:tr h="167527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Software, Hardware and Installation Only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45786972"/>
                  </a:ext>
                </a:extLst>
              </a:tr>
              <a:tr h="167527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Training &amp; Travel Expenses Not Included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22761266"/>
                  </a:ext>
                </a:extLst>
              </a:tr>
              <a:tr h="167527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90951704"/>
                  </a:ext>
                </a:extLst>
              </a:tr>
              <a:tr h="167527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Services (Field Engineering):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25774932"/>
                  </a:ext>
                </a:extLst>
              </a:tr>
              <a:tr h="167527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Technical support for supervision of assembly, start-up,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435756"/>
                  </a:ext>
                </a:extLst>
              </a:tr>
              <a:tr h="167527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and crew training (including field service travel and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07376046"/>
                  </a:ext>
                </a:extLst>
              </a:tr>
              <a:tr h="167527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living expenses) included for a period of five (5) days.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642672"/>
                  </a:ext>
                </a:extLst>
              </a:tr>
              <a:tr h="167527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Enhanced training program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$7,500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01757456"/>
                  </a:ext>
                </a:extLst>
              </a:tr>
              <a:tr h="167527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Extra days available at $1,200 per calendar day plus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82902527"/>
                  </a:ext>
                </a:extLst>
              </a:tr>
              <a:tr h="167527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expenses.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57976158"/>
                  </a:ext>
                </a:extLst>
              </a:tr>
              <a:tr h="167527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61578320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Total Dredge &amp; Options (items 1 through 3)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$1,515,922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9048827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Estimated Sales Tax  (based on your location)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27516750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Estimated Shipping (based on your location)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$50,000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4393829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2481741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Support Boat (if not contracted in local area)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$234,078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5724292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3341223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Total Funding Request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222222"/>
                          </a:solidFill>
                          <a:effectLst/>
                          <a:latin typeface="Roboto" panose="02000000000000000000" pitchFamily="2" charset="0"/>
                        </a:rPr>
                        <a:t>$1,800,000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90922131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1151066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3200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Operational Costs (</a:t>
            </a:r>
            <a:r>
              <a:rPr lang="en-US" b="1" i="1" dirty="0"/>
              <a:t>NOT being asked from County*)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5942568"/>
            <a:ext cx="9362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*See Regional Commission Proposal in Packet. Data from SMPDC 2018 Report-Included in Packet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09864" y="1568951"/>
            <a:ext cx="5185610" cy="47516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Dredge Supervisor           $ 100,000</a:t>
            </a:r>
          </a:p>
          <a:p>
            <a:r>
              <a:rPr lang="en-US" b="1" dirty="0"/>
              <a:t>Dredge Captain		    75,000</a:t>
            </a:r>
          </a:p>
          <a:p>
            <a:r>
              <a:rPr lang="en-US" b="1" dirty="0"/>
              <a:t>Dredge Leverman	                65,000</a:t>
            </a:r>
          </a:p>
          <a:p>
            <a:r>
              <a:rPr lang="en-US" b="1" dirty="0"/>
              <a:t>Maintenance Engineer	    65,000</a:t>
            </a:r>
          </a:p>
          <a:p>
            <a:r>
              <a:rPr lang="en-US" b="1" dirty="0"/>
              <a:t>Dredge Deckhands              100,000</a:t>
            </a:r>
          </a:p>
          <a:p>
            <a:r>
              <a:rPr lang="en-US" b="1" dirty="0"/>
              <a:t>		                     $   430,000</a:t>
            </a:r>
          </a:p>
          <a:p>
            <a:r>
              <a:rPr lang="en-US" b="1" dirty="0"/>
              <a:t>Ancillary</a:t>
            </a:r>
          </a:p>
          <a:p>
            <a:r>
              <a:rPr lang="en-US" b="1" dirty="0"/>
              <a:t>Maintenance	          $  100,000</a:t>
            </a:r>
          </a:p>
          <a:p>
            <a:r>
              <a:rPr lang="en-US" b="1" dirty="0"/>
              <a:t>Insurance			    25,000</a:t>
            </a:r>
          </a:p>
          <a:p>
            <a:r>
              <a:rPr lang="en-US" b="1" dirty="0"/>
              <a:t>Fuel ($3/gal)		  151,000</a:t>
            </a:r>
          </a:p>
          <a:p>
            <a:pPr marL="3657600" lvl="8" indent="0">
              <a:buFont typeface="Arial" panose="020B0604020202020204" pitchFamily="34" charset="0"/>
              <a:buNone/>
            </a:pPr>
            <a:r>
              <a:rPr lang="en-US" sz="2800" b="1" dirty="0"/>
              <a:t>$276,000</a:t>
            </a:r>
          </a:p>
          <a:p>
            <a:endParaRPr lang="en-US" b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56892" y="3501288"/>
            <a:ext cx="1540042" cy="1604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232602" y="5493915"/>
            <a:ext cx="1540042" cy="1604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2436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0124"/>
          </a:xfrm>
        </p:spPr>
        <p:txBody>
          <a:bodyPr/>
          <a:lstStyle/>
          <a:p>
            <a:r>
              <a:rPr lang="en-US" b="1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2555" y="1375249"/>
            <a:ext cx="10515600" cy="3483354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Direct County impact upon economy &amp; climate change with &lt; 5% of York County $40m allocation</a:t>
            </a:r>
          </a:p>
          <a:p>
            <a:r>
              <a:rPr lang="en-US" dirty="0"/>
              <a:t>Infrastructure purchase only &amp; proper category for ARF use</a:t>
            </a:r>
          </a:p>
          <a:p>
            <a:r>
              <a:rPr lang="en-US" dirty="0"/>
              <a:t>Dredging performed tourist offseason Nov 15 to April 15 (151 days) due to migrating species- off season – shared among municipalities</a:t>
            </a:r>
          </a:p>
          <a:p>
            <a:r>
              <a:rPr lang="en-US" dirty="0"/>
              <a:t>Dredge rates 38% to 68% below market from dredge ownership</a:t>
            </a:r>
          </a:p>
          <a:p>
            <a:r>
              <a:rPr lang="en-US" dirty="0"/>
              <a:t>Accommodates small and large projects – up to 10 projects per year</a:t>
            </a:r>
          </a:p>
          <a:p>
            <a:pPr marL="0" indent="0">
              <a:buNone/>
            </a:pPr>
            <a:r>
              <a:rPr lang="en-US" dirty="0"/>
              <a:t>And please note:</a:t>
            </a:r>
          </a:p>
          <a:p>
            <a:r>
              <a:rPr lang="en-US" b="1" dirty="0"/>
              <a:t>Operational concerns and discussions are ongoing, but really cannot be resolved until funding is found for the dredge equipment. Options include a private company, a host community; plus the county as Administrator</a:t>
            </a:r>
          </a:p>
          <a:p>
            <a:r>
              <a:rPr lang="en-US" b="1" dirty="0"/>
              <a:t>York County Government dredge purchase makes a bold and important step, at $0 local cost, in action for tourism, jobs and saving our shoreline environment.</a:t>
            </a:r>
          </a:p>
          <a:p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64441" y="5545561"/>
            <a:ext cx="10604311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Data source: SMPDC- Examining the Feasibility of Purchasing and Operating Hydraulic Dredging Equipment in Southern Maine, July 2018, Attached in Packet</a:t>
            </a:r>
          </a:p>
        </p:txBody>
      </p:sp>
    </p:spTree>
    <p:extLst>
      <p:ext uri="{BB962C8B-B14F-4D97-AF65-F5344CB8AC3E}">
        <p14:creationId xmlns:p14="http://schemas.microsoft.com/office/powerpoint/2010/main" val="3234786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$ 1.8 million for Infrastructure/Dredge </a:t>
            </a:r>
            <a:br>
              <a:rPr lang="en-US" b="1" dirty="0"/>
            </a:br>
            <a:r>
              <a:rPr lang="en-US" b="1" dirty="0"/>
              <a:t>Purchase Justification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Multi-community dredge needs in York County</a:t>
            </a:r>
          </a:p>
          <a:p>
            <a:r>
              <a:rPr lang="en-US" sz="3200" b="1" dirty="0"/>
              <a:t>$$ Revenue Impact: </a:t>
            </a:r>
            <a:r>
              <a:rPr lang="en-US" b="1" dirty="0"/>
              <a:t>Beach Improvement directly benefits all coastal communities, as well as inland community beach enjoyment, employment</a:t>
            </a:r>
          </a:p>
          <a:p>
            <a:r>
              <a:rPr lang="en-US" sz="3200" b="1" dirty="0"/>
              <a:t>Dredge Equipment Purchase Only: </a:t>
            </a:r>
            <a:r>
              <a:rPr lang="en-US" b="1" dirty="0"/>
              <a:t>No County commitment required to operate and employ for dredge</a:t>
            </a:r>
          </a:p>
          <a:p>
            <a:r>
              <a:rPr lang="en-US" b="1" dirty="0"/>
              <a:t>Direct County Government Action on Climate Change</a:t>
            </a:r>
          </a:p>
          <a:p>
            <a:r>
              <a:rPr lang="en-US" b="1" dirty="0"/>
              <a:t>Eliminates capital costs of dredge onto individual communities</a:t>
            </a:r>
          </a:p>
          <a:p>
            <a:r>
              <a:rPr lang="en-US" b="1" dirty="0"/>
              <a:t>Barnstable County, Cape Cod provides the template for future County/ Regional governance</a:t>
            </a:r>
          </a:p>
        </p:txBody>
      </p:sp>
    </p:spTree>
    <p:extLst>
      <p:ext uri="{BB962C8B-B14F-4D97-AF65-F5344CB8AC3E}">
        <p14:creationId xmlns:p14="http://schemas.microsoft.com/office/powerpoint/2010/main" val="2055911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York County Dredge Need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7609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en-US" sz="3000" b="1" dirty="0"/>
              <a:t>Most of Maine sand beaches are located in York and Cumberland Counties</a:t>
            </a:r>
          </a:p>
          <a:p>
            <a:endParaRPr lang="en-US" sz="3000" b="1" dirty="0"/>
          </a:p>
          <a:p>
            <a:r>
              <a:rPr lang="en-US" sz="3000" b="1" dirty="0"/>
              <a:t>All Maine sand beaches are eroding and require replenishment</a:t>
            </a:r>
          </a:p>
          <a:p>
            <a:endParaRPr lang="en-US" sz="3000" b="1" dirty="0"/>
          </a:p>
          <a:p>
            <a:r>
              <a:rPr lang="en-US" sz="3000" b="1" dirty="0"/>
              <a:t>Dry beach availability is an important economic/tourist attraction factor for Southern Maine (more than $500 million annually for York County alone)</a:t>
            </a:r>
          </a:p>
          <a:p>
            <a:pPr lvl="1"/>
            <a:r>
              <a:rPr lang="en-US" b="1" dirty="0"/>
              <a:t>45% Maine visitors go to beaches</a:t>
            </a:r>
          </a:p>
          <a:p>
            <a:pPr lvl="1"/>
            <a:endParaRPr lang="en-US" b="1" dirty="0"/>
          </a:p>
          <a:p>
            <a:r>
              <a:rPr lang="en-US" sz="3000" b="1" dirty="0"/>
              <a:t>Army Corps is not reliable for harbor dredging -schedule – 20 year scheduled dredge in Saco took 20 years to occur</a:t>
            </a:r>
          </a:p>
          <a:p>
            <a:endParaRPr lang="en-US" sz="3000" b="1" dirty="0"/>
          </a:p>
          <a:p>
            <a:r>
              <a:rPr lang="en-US" sz="3000" b="1" dirty="0"/>
              <a:t>Army Corps does not do beach replenishment except as part of a harbor dredge</a:t>
            </a:r>
          </a:p>
        </p:txBody>
      </p:sp>
    </p:spTree>
    <p:extLst>
      <p:ext uri="{BB962C8B-B14F-4D97-AF65-F5344CB8AC3E}">
        <p14:creationId xmlns:p14="http://schemas.microsoft.com/office/powerpoint/2010/main" val="2932057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Maine Beach Erosion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81657"/>
            <a:ext cx="3112008" cy="435133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York</a:t>
            </a:r>
          </a:p>
          <a:p>
            <a:pPr lvl="1"/>
            <a:r>
              <a:rPr lang="en-US" b="1" dirty="0"/>
              <a:t>Seapoint</a:t>
            </a:r>
          </a:p>
          <a:p>
            <a:pPr lvl="1"/>
            <a:r>
              <a:rPr lang="en-US" b="1" dirty="0"/>
              <a:t>Cresant</a:t>
            </a:r>
          </a:p>
          <a:p>
            <a:r>
              <a:rPr lang="en-US" b="1" dirty="0"/>
              <a:t>Ogunquit</a:t>
            </a:r>
          </a:p>
          <a:p>
            <a:r>
              <a:rPr lang="en-US" b="1" dirty="0"/>
              <a:t>Wells</a:t>
            </a:r>
          </a:p>
          <a:p>
            <a:pPr lvl="1"/>
            <a:r>
              <a:rPr lang="en-US" b="1" dirty="0"/>
              <a:t>Laudham</a:t>
            </a:r>
          </a:p>
          <a:p>
            <a:pPr lvl="1"/>
            <a:r>
              <a:rPr lang="en-US" b="1" dirty="0"/>
              <a:t>Drake’s Island</a:t>
            </a:r>
          </a:p>
          <a:p>
            <a:pPr lvl="1"/>
            <a:r>
              <a:rPr lang="en-US" b="1" dirty="0"/>
              <a:t>Wells</a:t>
            </a:r>
          </a:p>
          <a:p>
            <a:r>
              <a:rPr lang="en-US" b="1" dirty="0"/>
              <a:t>Kennebunkport</a:t>
            </a:r>
          </a:p>
          <a:p>
            <a:pPr lvl="1"/>
            <a:r>
              <a:rPr lang="en-US" b="1" dirty="0"/>
              <a:t>Goose Rocks</a:t>
            </a:r>
          </a:p>
          <a:p>
            <a:r>
              <a:rPr lang="en-US" b="1" dirty="0"/>
              <a:t>Biddeford</a:t>
            </a:r>
          </a:p>
          <a:p>
            <a:pPr lvl="1"/>
            <a:r>
              <a:rPr lang="en-US" b="1" dirty="0"/>
              <a:t>Hills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93336" y="2026793"/>
            <a:ext cx="3112008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Kennebunk</a:t>
            </a:r>
          </a:p>
          <a:p>
            <a:pPr lvl="1"/>
            <a:r>
              <a:rPr lang="en-US" b="1" dirty="0" err="1"/>
              <a:t>Goochs</a:t>
            </a:r>
            <a:endParaRPr lang="en-US" b="1" dirty="0"/>
          </a:p>
          <a:p>
            <a:pPr lvl="1"/>
            <a:r>
              <a:rPr lang="en-US" b="1" dirty="0"/>
              <a:t>Parsons</a:t>
            </a:r>
          </a:p>
          <a:p>
            <a:pPr lvl="1"/>
            <a:r>
              <a:rPr lang="en-US" b="1" dirty="0"/>
              <a:t>Cresant &amp; Surf</a:t>
            </a:r>
          </a:p>
          <a:p>
            <a:r>
              <a:rPr lang="en-US" b="1" dirty="0"/>
              <a:t>Saco</a:t>
            </a:r>
          </a:p>
          <a:p>
            <a:pPr lvl="1"/>
            <a:r>
              <a:rPr lang="en-US" b="1" dirty="0"/>
              <a:t>Camp Ellis</a:t>
            </a:r>
          </a:p>
          <a:p>
            <a:pPr lvl="1"/>
            <a:r>
              <a:rPr lang="en-US" b="1" dirty="0"/>
              <a:t>Ferry Beach &amp; State Park</a:t>
            </a:r>
          </a:p>
          <a:p>
            <a:r>
              <a:rPr lang="en-US" b="1" dirty="0"/>
              <a:t>Old Orchard</a:t>
            </a:r>
          </a:p>
          <a:p>
            <a:pPr lvl="1"/>
            <a:r>
              <a:rPr lang="en-US" b="1" dirty="0"/>
              <a:t>Ocean Park/</a:t>
            </a:r>
            <a:r>
              <a:rPr lang="en-US" b="1" dirty="0" err="1"/>
              <a:t>Goosefare</a:t>
            </a:r>
            <a:endParaRPr lang="en-US" b="1" dirty="0"/>
          </a:p>
          <a:p>
            <a:pPr lvl="1"/>
            <a:r>
              <a:rPr lang="en-US" b="1" dirty="0"/>
              <a:t>West Grand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487265" y="2081657"/>
            <a:ext cx="3112008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/>
              <a:t>Scarborough</a:t>
            </a:r>
          </a:p>
          <a:p>
            <a:pPr lvl="1"/>
            <a:r>
              <a:rPr lang="en-US" b="1" i="1" dirty="0"/>
              <a:t>Higgins</a:t>
            </a:r>
          </a:p>
          <a:p>
            <a:pPr lvl="1"/>
            <a:r>
              <a:rPr lang="en-US" b="1" i="1" dirty="0"/>
              <a:t>Scarborough</a:t>
            </a:r>
          </a:p>
          <a:p>
            <a:pPr lvl="1"/>
            <a:r>
              <a:rPr lang="en-US" b="1" i="1" dirty="0"/>
              <a:t>Ferry-Western</a:t>
            </a:r>
          </a:p>
          <a:p>
            <a:pPr lvl="1"/>
            <a:r>
              <a:rPr lang="en-US" b="1" i="1" dirty="0"/>
              <a:t>Pine Point</a:t>
            </a:r>
          </a:p>
          <a:p>
            <a:pPr lvl="1"/>
            <a:r>
              <a:rPr lang="en-US" b="1" i="1" dirty="0"/>
              <a:t>East Grand</a:t>
            </a:r>
          </a:p>
          <a:p>
            <a:r>
              <a:rPr lang="en-US" b="1" i="1" dirty="0"/>
              <a:t>Cape Elizabeth</a:t>
            </a:r>
          </a:p>
          <a:p>
            <a:pPr lvl="1"/>
            <a:r>
              <a:rPr lang="en-US" b="1" i="1" dirty="0"/>
              <a:t>Cresant</a:t>
            </a:r>
          </a:p>
          <a:p>
            <a:pPr lvl="1"/>
            <a:r>
              <a:rPr lang="en-US" b="1" i="1" dirty="0"/>
              <a:t>Kettle Cove</a:t>
            </a:r>
          </a:p>
          <a:p>
            <a:r>
              <a:rPr lang="en-US" b="1" i="1" dirty="0"/>
              <a:t>South Portland</a:t>
            </a:r>
          </a:p>
          <a:p>
            <a:pPr lvl="1"/>
            <a:r>
              <a:rPr lang="en-US" b="1" i="1" dirty="0"/>
              <a:t>Willard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25743" y="1346565"/>
            <a:ext cx="3235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/>
              <a:t>Cumberland County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41367" y="1308089"/>
            <a:ext cx="20583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/>
              <a:t>York County </a:t>
            </a:r>
          </a:p>
        </p:txBody>
      </p:sp>
    </p:spTree>
    <p:extLst>
      <p:ext uri="{BB962C8B-B14F-4D97-AF65-F5344CB8AC3E}">
        <p14:creationId xmlns:p14="http://schemas.microsoft.com/office/powerpoint/2010/main" val="1419702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2047"/>
          </a:xfrm>
        </p:spPr>
        <p:txBody>
          <a:bodyPr/>
          <a:lstStyle/>
          <a:p>
            <a:r>
              <a:rPr lang="en-US" b="1" dirty="0"/>
              <a:t>Maine Federal Navigation Channels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5595419"/>
              </p:ext>
            </p:extLst>
          </p:nvPr>
        </p:nvGraphicFramePr>
        <p:xfrm>
          <a:off x="838200" y="1264306"/>
          <a:ext cx="1051560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3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3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9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Municipality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Last</a:t>
                      </a:r>
                      <a:r>
                        <a:rPr lang="en-US" b="1" baseline="0" dirty="0"/>
                        <a:t> 2 Dredges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Last</a:t>
                      </a:r>
                      <a:r>
                        <a:rPr lang="en-US" b="1" baseline="0" dirty="0"/>
                        <a:t> Dredge Cu Yds.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Saco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1992 /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4 private marinas, public marina, 3 boat ramps, public pier, more than 200 commercial/recreational vessels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67,000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Kennebunkport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1975 /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50 commercial &amp;</a:t>
                      </a:r>
                      <a:r>
                        <a:rPr lang="en-US" b="1" baseline="0" dirty="0"/>
                        <a:t> 30 recreational vessels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4,132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Kennebunk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2014 /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68 moorings, 18 commercial, 12 charter, 200 – 300 recreational vessels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3,200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Wells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2014 /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25 commercial, 15 charter, 150 recreational vessels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12,620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Ogunquit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1976 / 1994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74 moorings, 26 commercial, 6 charter,</a:t>
                      </a:r>
                      <a:r>
                        <a:rPr lang="en-US" b="1" baseline="0" dirty="0"/>
                        <a:t> 200 recreational vessels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16,100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Kittery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2000 /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Pepperell Cove – 39 commercial, 6 charter, 200 recreational vessels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14,323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Scarborough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2013 /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50-60 moorings, 25-30 commercial, 15 seasonal charter vessels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116,325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417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0828"/>
            <a:ext cx="10515600" cy="1325563"/>
          </a:xfrm>
        </p:spPr>
        <p:txBody>
          <a:bodyPr/>
          <a:lstStyle/>
          <a:p>
            <a:r>
              <a:rPr lang="en-US" b="1" dirty="0"/>
              <a:t>York County Coastal Community Economic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8677"/>
            <a:ext cx="10515600" cy="1603375"/>
          </a:xfrm>
        </p:spPr>
        <p:txBody>
          <a:bodyPr/>
          <a:lstStyle/>
          <a:p>
            <a:r>
              <a:rPr lang="en-US" b="1" dirty="0"/>
              <a:t>York County/Beaches contribute more than $500 million annually to Maine Summer Tourist Revenue</a:t>
            </a:r>
          </a:p>
          <a:p>
            <a:r>
              <a:rPr lang="en-US" b="1" dirty="0"/>
              <a:t>York County Summer Tax Revenue by Year: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154633"/>
              </p:ext>
            </p:extLst>
          </p:nvPr>
        </p:nvGraphicFramePr>
        <p:xfrm>
          <a:off x="1837971" y="2722264"/>
          <a:ext cx="8111247" cy="2812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7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7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6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092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Winter (N,D,J,F)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Summer (J,J,A,S)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Tourist Revenue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329">
                <a:tc>
                  <a:txBody>
                    <a:bodyPr/>
                    <a:lstStyle/>
                    <a:p>
                      <a:r>
                        <a:rPr lang="en-US" b="1" dirty="0"/>
                        <a:t>2019 - 2020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 541,394,000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  805,177,000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 283,738,000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329">
                <a:tc>
                  <a:txBody>
                    <a:bodyPr/>
                    <a:lstStyle/>
                    <a:p>
                      <a:r>
                        <a:rPr lang="en-US" b="1" dirty="0"/>
                        <a:t>2018 - 2019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 456,739,000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  963,378,000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 506,639,000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329">
                <a:tc>
                  <a:txBody>
                    <a:bodyPr/>
                    <a:lstStyle/>
                    <a:p>
                      <a:r>
                        <a:rPr lang="en-US" b="1" dirty="0"/>
                        <a:t>2017 - 2018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 520,119,000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$1,048,589,000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 528,470,000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329">
                <a:tc>
                  <a:txBody>
                    <a:bodyPr/>
                    <a:lstStyle/>
                    <a:p>
                      <a:r>
                        <a:rPr lang="en-US" b="1" dirty="0"/>
                        <a:t>2016 - 2017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 488,739,000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  963,378,000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 506,639,000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329">
                <a:tc>
                  <a:txBody>
                    <a:bodyPr/>
                    <a:lstStyle/>
                    <a:p>
                      <a:r>
                        <a:rPr lang="en-US" b="1" dirty="0"/>
                        <a:t>2015 - 2016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 421,694,000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  906,941,000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 485,247,000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842159" y="3062052"/>
            <a:ext cx="1020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COVID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32371" y="5979900"/>
            <a:ext cx="701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from Maine Economist website – Kittery, Kennebunk, Biddeford ESA</a:t>
            </a:r>
          </a:p>
        </p:txBody>
      </p:sp>
    </p:spTree>
    <p:extLst>
      <p:ext uri="{BB962C8B-B14F-4D97-AF65-F5344CB8AC3E}">
        <p14:creationId xmlns:p14="http://schemas.microsoft.com/office/powerpoint/2010/main" val="98126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Ellicott 670 Dragon Suction Dredge</a:t>
            </a:r>
          </a:p>
        </p:txBody>
      </p:sp>
      <p:pic>
        <p:nvPicPr>
          <p:cNvPr id="4" name="Picture 4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411" y="1524000"/>
            <a:ext cx="10998719" cy="4993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2822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Ellicott 670 Dragon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16349"/>
            <a:ext cx="8169323" cy="4351338"/>
          </a:xfrm>
        </p:spPr>
        <p:txBody>
          <a:bodyPr>
            <a:normAutofit/>
          </a:bodyPr>
          <a:lstStyle/>
          <a:p>
            <a:r>
              <a:rPr lang="en-US" b="1" dirty="0"/>
              <a:t>Dredge In Stock Now  -- Cost </a:t>
            </a:r>
            <a:r>
              <a:rPr lang="en-US" b="1" u="sng" dirty="0"/>
              <a:t>$1,516,000</a:t>
            </a:r>
            <a:r>
              <a:rPr lang="en-US" b="1" dirty="0"/>
              <a:t> </a:t>
            </a:r>
          </a:p>
          <a:p>
            <a:r>
              <a:rPr lang="en-US" b="1" dirty="0"/>
              <a:t>Shipping </a:t>
            </a:r>
            <a:r>
              <a:rPr lang="en-US" b="1" u="sng" dirty="0"/>
              <a:t>$50,000</a:t>
            </a:r>
            <a:r>
              <a:rPr lang="en-US" b="1" dirty="0"/>
              <a:t>, Support Boat </a:t>
            </a:r>
            <a:r>
              <a:rPr lang="en-US" b="1" u="sng" dirty="0"/>
              <a:t>$234,000</a:t>
            </a:r>
          </a:p>
          <a:p>
            <a:r>
              <a:rPr lang="en-US" b="1" dirty="0"/>
              <a:t>Successfully Used in Barnstable County (&gt; 10 years)</a:t>
            </a:r>
          </a:p>
          <a:p>
            <a:r>
              <a:rPr lang="en-US" b="1" dirty="0"/>
              <a:t>Averages 10 projects in 168 days</a:t>
            </a:r>
          </a:p>
          <a:p>
            <a:r>
              <a:rPr lang="en-US" b="1" dirty="0"/>
              <a:t>Average Operations budget -$ 706,000 (not requested from York County, </a:t>
            </a:r>
            <a:r>
              <a:rPr lang="en-US" b="1" i="1" dirty="0"/>
              <a:t>see proposed regional commission plan in packet</a:t>
            </a:r>
            <a:r>
              <a:rPr lang="en-US" b="1" dirty="0"/>
              <a:t>)</a:t>
            </a:r>
          </a:p>
          <a:p>
            <a:r>
              <a:rPr lang="en-US" b="1" dirty="0"/>
              <a:t>Dredged Material cost – Averages 47% below market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19763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US" b="1" dirty="0"/>
              <a:t>Ellicott Quote (</a:t>
            </a:r>
            <a:r>
              <a:rPr lang="en-US" b="1" dirty="0" err="1"/>
              <a:t>pg</a:t>
            </a:r>
            <a:r>
              <a:rPr lang="en-US" b="1" dirty="0"/>
              <a:t> 1 of 2)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5FC77B2-4EAA-4EE8-B047-9664038897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526870"/>
              </p:ext>
            </p:extLst>
          </p:nvPr>
        </p:nvGraphicFramePr>
        <p:xfrm>
          <a:off x="994300" y="1491449"/>
          <a:ext cx="7571805" cy="4685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6893">
                  <a:extLst>
                    <a:ext uri="{9D8B030D-6E8A-4147-A177-3AD203B41FA5}">
                      <a16:colId xmlns:a16="http://schemas.microsoft.com/office/drawing/2014/main" val="3753665483"/>
                    </a:ext>
                  </a:extLst>
                </a:gridCol>
                <a:gridCol w="1029766">
                  <a:extLst>
                    <a:ext uri="{9D8B030D-6E8A-4147-A177-3AD203B41FA5}">
                      <a16:colId xmlns:a16="http://schemas.microsoft.com/office/drawing/2014/main" val="1122075731"/>
                    </a:ext>
                  </a:extLst>
                </a:gridCol>
                <a:gridCol w="4346216">
                  <a:extLst>
                    <a:ext uri="{9D8B030D-6E8A-4147-A177-3AD203B41FA5}">
                      <a16:colId xmlns:a16="http://schemas.microsoft.com/office/drawing/2014/main" val="3048779746"/>
                    </a:ext>
                  </a:extLst>
                </a:gridCol>
                <a:gridCol w="1468930">
                  <a:extLst>
                    <a:ext uri="{9D8B030D-6E8A-4147-A177-3AD203B41FA5}">
                      <a16:colId xmlns:a16="http://schemas.microsoft.com/office/drawing/2014/main" val="2906145239"/>
                    </a:ext>
                  </a:extLst>
                </a:gridCol>
              </a:tblGrid>
              <a:tr h="1540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8" marR="5928" marT="5928" marB="0" anchor="b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Ellicott 670 "DRAGON" Series Cutter Suction Dredge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$1,415,000 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extLst>
                  <a:ext uri="{0D108BD9-81ED-4DB2-BD59-A6C34878D82A}">
                    <a16:rowId xmlns:a16="http://schemas.microsoft.com/office/drawing/2014/main" val="1417247621"/>
                  </a:ext>
                </a:extLst>
              </a:tr>
              <a:tr h="1659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8" marR="5928" marT="5928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317204"/>
                  </a:ext>
                </a:extLst>
              </a:tr>
              <a:tr h="16595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Tier 3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per listed specifications, Ex Works Ellicott factory.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3109785230"/>
                  </a:ext>
                </a:extLst>
              </a:tr>
              <a:tr h="16595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776221758"/>
                  </a:ext>
                </a:extLst>
              </a:tr>
              <a:tr h="16595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Standard Features included with Dredge:</a:t>
                      </a:r>
                      <a:endParaRPr lang="en-US" sz="900" b="1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512394353"/>
                  </a:ext>
                </a:extLst>
              </a:tr>
              <a:tr h="16595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Hull of three piece steel construction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2546105994"/>
                  </a:ext>
                </a:extLst>
              </a:tr>
              <a:tr h="16595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14" suction pipe with fittings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1576352087"/>
                  </a:ext>
                </a:extLst>
              </a:tr>
              <a:tr h="16595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14" discharge pipe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948557372"/>
                  </a:ext>
                </a:extLst>
              </a:tr>
              <a:tr h="16595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121980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14" flap valve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3672345135"/>
                  </a:ext>
                </a:extLst>
              </a:tr>
              <a:tr h="16595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42'  digging depth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1945786972"/>
                  </a:ext>
                </a:extLst>
              </a:tr>
              <a:tr h="16595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100 HP cutter module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3122761266"/>
                  </a:ext>
                </a:extLst>
              </a:tr>
              <a:tr h="16595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Caterpillar C18 engine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2990951704"/>
                  </a:ext>
                </a:extLst>
              </a:tr>
              <a:tr h="16595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Size 43 6-blade cutter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625774932"/>
                  </a:ext>
                </a:extLst>
              </a:tr>
              <a:tr h="16595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Independent winch operated ladder hoist system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1746435756"/>
                  </a:ext>
                </a:extLst>
              </a:tr>
              <a:tr h="16595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Two independent hydraulic swing winches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2407376046"/>
                  </a:ext>
                </a:extLst>
              </a:tr>
              <a:tr h="16595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Cog belt driven hard iron dredge pump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2010642672"/>
                  </a:ext>
                </a:extLst>
              </a:tr>
              <a:tr h="16595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Safety equipment including aluminum handrails,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3001757456"/>
                  </a:ext>
                </a:extLst>
              </a:tr>
              <a:tr h="16595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  3 life vests, 2 life rings and 2 fire extinguishers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1682902527"/>
                  </a:ext>
                </a:extLst>
              </a:tr>
              <a:tr h="16595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Two sets of instruction manuals and parts books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2557976158"/>
                  </a:ext>
                </a:extLst>
              </a:tr>
              <a:tr h="16595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561578320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Cutter Selection (Choose):</a:t>
                      </a:r>
                      <a:endParaRPr lang="en-US" sz="900" b="1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3190488275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134304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Size 43 six-blade plain edge basket cutter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3827516750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1743938292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115255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Size 43 six-blade renewable edge tooth cutter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1924817416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1257242922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115245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Size 43 six-blade renewable plain edge cutter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3033412235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1390922131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118584</a:t>
                      </a:r>
                      <a:endParaRPr lang="en-US" sz="900" b="0" i="0" u="none" strike="noStrike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Size 43 six-blade serrated edge cutter</a:t>
                      </a:r>
                      <a:endParaRPr lang="en-US" sz="900" b="0" i="0" u="none" strike="noStrike" dirty="0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22222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1151066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5423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1255</Words>
  <Application>Microsoft Office PowerPoint</Application>
  <PresentationFormat>Widescreen</PresentationFormat>
  <Paragraphs>333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Roboto</vt:lpstr>
      <vt:lpstr>Office Theme</vt:lpstr>
      <vt:lpstr>York County American Relief Funds Dredge Justification</vt:lpstr>
      <vt:lpstr>$ 1.8 million for Infrastructure/Dredge  Purchase Justification</vt:lpstr>
      <vt:lpstr>York County Dredge Need</vt:lpstr>
      <vt:lpstr>Maine Beach Erosion Issues</vt:lpstr>
      <vt:lpstr>Maine Federal Navigation Channels</vt:lpstr>
      <vt:lpstr>York County Coastal Community Economic Impact</vt:lpstr>
      <vt:lpstr>Ellicott 670 Dragon Suction Dredge</vt:lpstr>
      <vt:lpstr>Ellicott 670 Dragon</vt:lpstr>
      <vt:lpstr>Ellicott Quote (pg 1 of 2)</vt:lpstr>
      <vt:lpstr>Ellicott Quote (pg 2 of 2)</vt:lpstr>
      <vt:lpstr>Operational Costs (NOT being asked from County*)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York County American Relief Funds Dredge</dc:title>
  <dc:creator>richard milliard</dc:creator>
  <cp:lastModifiedBy>Kevin Roche</cp:lastModifiedBy>
  <cp:revision>25</cp:revision>
  <dcterms:created xsi:type="dcterms:W3CDTF">2021-10-14T19:06:07Z</dcterms:created>
  <dcterms:modified xsi:type="dcterms:W3CDTF">2021-10-18T18:10:58Z</dcterms:modified>
</cp:coreProperties>
</file>